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7559675" cy="10691813"/>
  <p:notesSz cx="6858000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FF6600"/>
    <a:srgbClr val="99E07F"/>
    <a:srgbClr val="FF9933"/>
    <a:srgbClr val="66FF66"/>
    <a:srgbClr val="008000"/>
    <a:srgbClr val="FF3300"/>
    <a:srgbClr val="33CC33"/>
    <a:srgbClr val="009900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88" autoAdjust="0"/>
    <p:restoredTop sz="92555" autoAdjust="0"/>
  </p:normalViewPr>
  <p:slideViewPr>
    <p:cSldViewPr snapToGrid="0" showGuides="1">
      <p:cViewPr>
        <p:scale>
          <a:sx n="80" d="100"/>
          <a:sy n="80" d="100"/>
        </p:scale>
        <p:origin x="-1206" y="133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7923450" cy="4792345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633D5-EEE8-4DC2-8E9B-0584DCDE4BE4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741363"/>
            <a:ext cx="26162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691063"/>
            <a:ext cx="5486400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937895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B33B1-EF65-4CC3-B93C-4BE43E37A32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B33B1-EF65-4CC3-B93C-4BE43E37A32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B33B1-EF65-4CC3-B93C-4BE43E37A32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4077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8408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79" userDrawn="1">
          <p15:clr>
            <a:srgbClr val="F26B43"/>
          </p15:clr>
        </p15:guide>
        <p15:guide id="2" pos="68" userDrawn="1">
          <p15:clr>
            <a:srgbClr val="F26B43"/>
          </p15:clr>
        </p15:guide>
        <p15:guide id="3" pos="4694" userDrawn="1">
          <p15:clr>
            <a:srgbClr val="F26B43"/>
          </p15:clr>
        </p15:guide>
        <p15:guide id="4" orient="horz" pos="66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hyperlink" Target="mailto:info@monotokokoro.com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2.emf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4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図 41" descr="18959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8620" y="4054981"/>
            <a:ext cx="2119746" cy="2119746"/>
          </a:xfrm>
          <a:prstGeom prst="rect">
            <a:avLst/>
          </a:prstGeom>
        </p:spPr>
      </p:pic>
      <p:sp>
        <p:nvSpPr>
          <p:cNvPr id="43" name="円形吹き出し 42"/>
          <p:cNvSpPr/>
          <p:nvPr/>
        </p:nvSpPr>
        <p:spPr>
          <a:xfrm>
            <a:off x="1413163" y="2930237"/>
            <a:ext cx="3969327" cy="852054"/>
          </a:xfrm>
          <a:prstGeom prst="wedgeEllipseCallout">
            <a:avLst>
              <a:gd name="adj1" fmla="val 7280"/>
              <a:gd name="adj2" fmla="val 7792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16">
            <a:extLst>
              <a:ext uri="{FF2B5EF4-FFF2-40B4-BE49-F238E27FC236}">
                <a16:creationId xmlns:a16="http://schemas.microsoft.com/office/drawing/2014/main" xmlns="" id="{5DE27458-E21B-2B4D-AF18-67D013255176}"/>
              </a:ext>
            </a:extLst>
          </p:cNvPr>
          <p:cNvSpPr/>
          <p:nvPr/>
        </p:nvSpPr>
        <p:spPr>
          <a:xfrm>
            <a:off x="2164113" y="609600"/>
            <a:ext cx="426687" cy="394161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16">
            <a:extLst>
              <a:ext uri="{FF2B5EF4-FFF2-40B4-BE49-F238E27FC236}">
                <a16:creationId xmlns:a16="http://schemas.microsoft.com/office/drawing/2014/main" xmlns="" id="{5DE27458-E21B-2B4D-AF18-67D013255176}"/>
              </a:ext>
            </a:extLst>
          </p:cNvPr>
          <p:cNvSpPr/>
          <p:nvPr/>
        </p:nvSpPr>
        <p:spPr>
          <a:xfrm>
            <a:off x="2659413" y="628650"/>
            <a:ext cx="426687" cy="394161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楕円 16">
            <a:extLst>
              <a:ext uri="{FF2B5EF4-FFF2-40B4-BE49-F238E27FC236}">
                <a16:creationId xmlns:a16="http://schemas.microsoft.com/office/drawing/2014/main" xmlns="" id="{5DE27458-E21B-2B4D-AF18-67D013255176}"/>
              </a:ext>
            </a:extLst>
          </p:cNvPr>
          <p:cNvSpPr/>
          <p:nvPr/>
        </p:nvSpPr>
        <p:spPr>
          <a:xfrm>
            <a:off x="392463" y="709076"/>
            <a:ext cx="335747" cy="313735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xmlns="" id="{3CEA086B-723D-2244-AFF4-11BEB987E524}"/>
              </a:ext>
            </a:extLst>
          </p:cNvPr>
          <p:cNvSpPr txBox="1"/>
          <p:nvPr/>
        </p:nvSpPr>
        <p:spPr>
          <a:xfrm>
            <a:off x="1656696" y="2991426"/>
            <a:ext cx="4077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自宅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にこもってばかり・・・</a:t>
            </a:r>
            <a:endParaRPr kumimoji="1"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誰か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と話したい人あつまれ～♪</a:t>
            </a:r>
            <a:endParaRPr kumimoji="1"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xmlns="" id="{FCD35167-382D-E944-A87C-023BCC426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4783" y="225540"/>
            <a:ext cx="254158" cy="3624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xmlns="" id="{C86F2F31-0EE4-AC4C-BBE3-CA1D4C6E485E}"/>
              </a:ext>
            </a:extLst>
          </p:cNvPr>
          <p:cNvSpPr txBox="1"/>
          <p:nvPr/>
        </p:nvSpPr>
        <p:spPr>
          <a:xfrm>
            <a:off x="1335409" y="255982"/>
            <a:ext cx="5849395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130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メイリオ" panose="020B0604030504040204" charset="-128"/>
              </a:rPr>
              <a:t>内閣府男女共同参画局</a:t>
            </a:r>
            <a:r>
              <a:rPr lang="ja-JP" altLang="en-US" sz="130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メイリオ" panose="020B0604030504040204" charset="-128"/>
              </a:rPr>
              <a:t>平成</a:t>
            </a:r>
            <a:r>
              <a:rPr lang="en-US" altLang="ja-JP" sz="130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メイリオ" panose="020B0604030504040204" charset="-128"/>
              </a:rPr>
              <a:t>27</a:t>
            </a:r>
            <a:r>
              <a:rPr lang="ja-JP" altLang="en-US" sz="130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メイリオ" panose="020B0604030504040204" charset="-128"/>
              </a:rPr>
              <a:t>年度女性のチャレンジ賞特別部門賞受賞</a:t>
            </a:r>
            <a:r>
              <a:rPr lang="ja-JP" altLang="en-US" sz="130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endParaRPr kumimoji="1" lang="ja-JP" altLang="en-US" sz="1300" dirty="0">
              <a:ln w="22225">
                <a:noFill/>
                <a:prstDash val="solid"/>
              </a:ln>
              <a:solidFill>
                <a:srgbClr val="FF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xmlns="" id="{4943AD0E-5107-B642-B6A1-1B95ADFA5306}"/>
              </a:ext>
            </a:extLst>
          </p:cNvPr>
          <p:cNvSpPr txBox="1"/>
          <p:nvPr/>
        </p:nvSpPr>
        <p:spPr>
          <a:xfrm>
            <a:off x="1245548" y="1789412"/>
            <a:ext cx="49266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ストレス社会でも</a:t>
            </a:r>
            <a:endParaRPr kumimoji="1" lang="en-US" altLang="ja-JP" sz="2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</a:t>
            </a:r>
            <a:r>
              <a:rPr kumimoji="1"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らしい過ごし方のヒント</a:t>
            </a:r>
            <a:endParaRPr kumimoji="1" lang="en-US" altLang="ja-JP" sz="2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楕円 16">
            <a:extLst>
              <a:ext uri="{FF2B5EF4-FFF2-40B4-BE49-F238E27FC236}">
                <a16:creationId xmlns:a16="http://schemas.microsoft.com/office/drawing/2014/main" xmlns="" id="{A20F9E61-DFC8-7149-BCB0-563F9F94FEC1}"/>
              </a:ext>
            </a:extLst>
          </p:cNvPr>
          <p:cNvSpPr/>
          <p:nvPr/>
        </p:nvSpPr>
        <p:spPr>
          <a:xfrm>
            <a:off x="729512" y="709075"/>
            <a:ext cx="335747" cy="313735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F56D8DF9-DD2C-444C-AC03-6BF26B6BC7C5}"/>
              </a:ext>
            </a:extLst>
          </p:cNvPr>
          <p:cNvSpPr txBox="1"/>
          <p:nvPr/>
        </p:nvSpPr>
        <p:spPr>
          <a:xfrm>
            <a:off x="363580" y="675255"/>
            <a:ext cx="3357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育てる</a:t>
            </a:r>
            <a:endParaRPr kumimoji="1"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9B249F43-C102-6744-AEC2-9005D00C6737}"/>
              </a:ext>
            </a:extLst>
          </p:cNvPr>
          <p:cNvSpPr txBox="1"/>
          <p:nvPr/>
        </p:nvSpPr>
        <p:spPr>
          <a:xfrm>
            <a:off x="696291" y="675255"/>
            <a:ext cx="3357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児</a:t>
            </a:r>
            <a:endParaRPr kumimoji="1"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2649FC2A-65BC-914F-A464-7D183DD77C7A}"/>
              </a:ext>
            </a:extLst>
          </p:cNvPr>
          <p:cNvSpPr txBox="1"/>
          <p:nvPr/>
        </p:nvSpPr>
        <p:spPr>
          <a:xfrm>
            <a:off x="1007918" y="684068"/>
            <a:ext cx="62833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　じゃな</a:t>
            </a:r>
            <a:r>
              <a:rPr kumimoji="1" lang="ja-JP" altLang="en-US" sz="1600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くて　　　　　　　　　　です。</a:t>
            </a:r>
            <a:endParaRPr kumimoji="1" lang="ja-JP" altLang="en-US" sz="16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xmlns="" id="{4172568F-8480-7A46-8ECF-6ADC02C1D357}"/>
              </a:ext>
            </a:extLst>
          </p:cNvPr>
          <p:cNvSpPr txBox="1"/>
          <p:nvPr/>
        </p:nvSpPr>
        <p:spPr>
          <a:xfrm>
            <a:off x="753190" y="1162049"/>
            <a:ext cx="6806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育</a:t>
            </a:r>
            <a:r>
              <a:rPr kumimoji="1" lang="ja-JP" altLang="en-US" sz="2400" b="1" dirty="0">
                <a:solidFill>
                  <a:schemeClr val="accent2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自</a:t>
            </a:r>
            <a:r>
              <a:rPr kumimoji="1" lang="ja-JP" altLang="en-US" sz="2400" b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のための小さな魔法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xmlns="" id="{DA552C2E-FDAB-3545-A1C2-D28D7FB2B410}"/>
              </a:ext>
            </a:extLst>
          </p:cNvPr>
          <p:cNvSpPr txBox="1"/>
          <p:nvPr/>
        </p:nvSpPr>
        <p:spPr>
          <a:xfrm>
            <a:off x="0" y="3966430"/>
            <a:ext cx="700776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こんな方にオススメ</a:t>
            </a:r>
            <a:endParaRPr kumimoji="1" lang="en-US" altLang="ja-JP" sz="1200" b="1" dirty="0" smtClean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☑学生、社会人</a:t>
            </a:r>
            <a:endParaRPr kumimoji="1" lang="en-US" altLang="ja-JP" sz="1200" b="1" dirty="0" smtClean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☑子育て中</a:t>
            </a: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の</a:t>
            </a: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方</a:t>
            </a:r>
            <a:endParaRPr kumimoji="1" lang="en-US" altLang="ja-JP" sz="1200" b="1" dirty="0" smtClean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☑介護、医療に携わっている方</a:t>
            </a:r>
            <a:endParaRPr kumimoji="1" lang="en-US" altLang="ja-JP" sz="1200" b="1" dirty="0" smtClean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☑毎日忙しくて心に余裕がない方</a:t>
            </a:r>
            <a:endParaRPr kumimoji="1" lang="en-US" altLang="ja-JP" sz="1200" b="1" dirty="0" smtClean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☑恋愛や結婚で悩んでいる方</a:t>
            </a:r>
            <a:endParaRPr kumimoji="1" lang="en-US" altLang="ja-JP" sz="1200" b="1" dirty="0" smtClean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☑自信がなくて落ち込みやすい方</a:t>
            </a:r>
            <a:endParaRPr kumimoji="1" lang="en-US" altLang="ja-JP" sz="1200" b="1" dirty="0" smtClean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☑自己肯定感を高めたい方</a:t>
            </a:r>
            <a:endParaRPr kumimoji="1" lang="en-US" altLang="ja-JP" sz="1200" b="1" dirty="0" smtClean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>
              <a:spcBef>
                <a:spcPts val="300"/>
              </a:spcBef>
            </a:pPr>
            <a:endParaRPr kumimoji="1" lang="en-US" altLang="ja-JP" sz="1200" b="1" dirty="0" smtClean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>
              <a:spcBef>
                <a:spcPts val="300"/>
              </a:spcBef>
            </a:pPr>
            <a:endParaRPr kumimoji="1" lang="en-US" altLang="ja-JP" sz="1200" b="1" dirty="0" smtClean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日時・内容：</a:t>
            </a:r>
            <a:r>
              <a:rPr kumimoji="1" lang="en-US" altLang="ja-JP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 </a:t>
            </a:r>
          </a:p>
          <a:p>
            <a:pPr>
              <a:spcBef>
                <a:spcPts val="300"/>
              </a:spcBef>
            </a:pPr>
            <a:r>
              <a:rPr kumimoji="1" lang="en-US" altLang="ja-JP" sz="1200" b="1" dirty="0" smtClean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【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無料</a:t>
            </a:r>
            <a:r>
              <a:rPr kumimoji="1" lang="en-US" altLang="ja-JP" sz="1200" b="1" dirty="0" smtClean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】</a:t>
            </a:r>
            <a:r>
              <a:rPr kumimoji="1" lang="ja-JP" altLang="en-US" sz="14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４</a:t>
            </a:r>
            <a:r>
              <a:rPr kumimoji="1" lang="ja-JP" altLang="en-US" sz="14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月</a:t>
            </a:r>
            <a:r>
              <a:rPr kumimoji="1" lang="ja-JP" altLang="en-US" sz="14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７</a:t>
            </a:r>
            <a:r>
              <a:rPr kumimoji="1" lang="ja-JP" altLang="en-US" sz="14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日（火）</a:t>
            </a:r>
            <a:r>
              <a:rPr kumimoji="1" lang="en-US" altLang="ja-JP" sz="14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  </a:t>
            </a:r>
            <a:r>
              <a:rPr kumimoji="1" lang="ja-JP" altLang="en-US" sz="14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自分の人生を語ろう          ２１：</a:t>
            </a:r>
            <a:r>
              <a:rPr kumimoji="1" lang="ja-JP" altLang="en-US" sz="14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００～２２：００</a:t>
            </a:r>
            <a:endParaRPr kumimoji="1" lang="en-US" altLang="ja-JP" sz="1400" b="1" dirty="0" smtClean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4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  ４</a:t>
            </a:r>
            <a:r>
              <a:rPr kumimoji="1" lang="ja-JP" altLang="en-US" sz="14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月</a:t>
            </a:r>
            <a:r>
              <a:rPr kumimoji="1" lang="ja-JP" altLang="en-US" sz="14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９</a:t>
            </a:r>
            <a:r>
              <a:rPr kumimoji="1" lang="ja-JP" altLang="en-US" sz="14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日（木） 自分の好きを語ろう　　　  ２１：００～２２：００　</a:t>
            </a:r>
            <a:endParaRPr kumimoji="1" lang="en-US" altLang="ja-JP" sz="1400" b="1" dirty="0" smtClean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>
              <a:spcBef>
                <a:spcPts val="300"/>
              </a:spcBef>
            </a:pPr>
            <a:r>
              <a:rPr kumimoji="1" lang="en-US" altLang="ja-JP" sz="14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 </a:t>
            </a:r>
            <a:r>
              <a:rPr kumimoji="1" lang="en-US" altLang="ja-JP" sz="14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          </a:t>
            </a:r>
            <a:r>
              <a:rPr kumimoji="1" lang="ja-JP" altLang="en-US" sz="14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４月</a:t>
            </a:r>
            <a:r>
              <a:rPr kumimoji="1" lang="ja-JP" altLang="en-US" sz="14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１３日（月）自分の未来を語ろう　　   ２１：００～２２：００</a:t>
            </a:r>
            <a:endParaRPr kumimoji="1" lang="en-US" altLang="ja-JP" sz="1400" b="1" dirty="0" smtClean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>
              <a:spcBef>
                <a:spcPts val="300"/>
              </a:spcBef>
            </a:pPr>
            <a:endParaRPr kumimoji="1" lang="en-US" altLang="ja-JP" sz="1200" b="1" dirty="0" smtClean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会場：</a:t>
            </a: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オンライン</a:t>
            </a: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会議システム</a:t>
            </a:r>
            <a:r>
              <a:rPr kumimoji="1" lang="en-US" altLang="ja-JP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ZOOM</a:t>
            </a: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（</a:t>
            </a:r>
            <a:r>
              <a:rPr kumimoji="1" lang="en-US" altLang="ja-JP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PC</a:t>
            </a:r>
            <a:r>
              <a:rPr kumimoji="1" lang="ja-JP" altLang="en-US" sz="1200" b="1" dirty="0" err="1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、</a:t>
            </a: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スマホ、タブレット等で</a:t>
            </a:r>
            <a:r>
              <a:rPr kumimoji="1" lang="en-US" altLang="ja-JP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ZOOM</a:t>
            </a: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アプリの</a:t>
            </a:r>
            <a:endParaRPr kumimoji="1" lang="en-US" altLang="ja-JP" sz="1200" b="1" dirty="0" smtClean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ダウンロード</a:t>
            </a: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を準備ください）</a:t>
            </a:r>
            <a:endParaRPr kumimoji="1" lang="en-US" altLang="ja-JP" sz="1200" b="1" dirty="0" smtClean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>
              <a:spcBef>
                <a:spcPts val="300"/>
              </a:spcBef>
            </a:pPr>
            <a:endParaRPr kumimoji="1" lang="en-US" altLang="ja-JP" sz="1200" b="1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200" b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会費</a:t>
            </a: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：</a:t>
            </a: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９日、１３日のみ　</a:t>
            </a:r>
            <a:r>
              <a:rPr kumimoji="1" lang="en-US" altLang="ja-JP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¥</a:t>
            </a:r>
            <a:r>
              <a:rPr kumimoji="1" lang="en-US" altLang="ja-JP" sz="1200" b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2,000</a:t>
            </a:r>
            <a:r>
              <a:rPr kumimoji="1" lang="ja-JP" altLang="en-US" sz="1200" b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 </a:t>
            </a:r>
            <a:r>
              <a:rPr kumimoji="1" lang="en-US" altLang="ja-JP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(</a:t>
            </a: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事前振込</a:t>
            </a:r>
            <a:r>
              <a:rPr kumimoji="1" lang="en-US" altLang="ja-JP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)</a:t>
            </a: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endParaRPr kumimoji="1" lang="en-US" altLang="ja-JP" sz="1200" b="1" dirty="0" smtClean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持ち物：</a:t>
            </a:r>
            <a:r>
              <a:rPr kumimoji="1" lang="en-US" altLang="ja-JP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A4</a:t>
            </a: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サイズの用紙２枚、油性マジック、筆記用具</a:t>
            </a:r>
            <a:endParaRPr kumimoji="1" lang="en-US" altLang="ja-JP" sz="1200" b="1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定員</a:t>
            </a: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：３人　（人数によっては終了時間が３０分ほど延長になる場合がございます。</a:t>
            </a:r>
            <a:endParaRPr kumimoji="1" lang="en-US" altLang="ja-JP" sz="1200" b="1" dirty="0" smtClean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時間に余裕をもってお集まりください）</a:t>
            </a:r>
            <a:endParaRPr kumimoji="1" lang="en-US" altLang="ja-JP" sz="1200" b="1" dirty="0" smtClean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申込</a:t>
            </a:r>
            <a:r>
              <a:rPr kumimoji="1" lang="ja-JP" altLang="en-US" sz="1200" b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：メール　</a:t>
            </a:r>
            <a:r>
              <a:rPr kumimoji="1" lang="en-US" altLang="ja-JP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  <a:hlinkClick r:id="rId5"/>
              </a:rPr>
              <a:t>info@monotokokoro.com</a:t>
            </a: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または右</a:t>
            </a:r>
            <a:r>
              <a:rPr kumimoji="1" lang="en-US" altLang="ja-JP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QR</a:t>
            </a: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コードよりお申込みください　</a:t>
            </a:r>
            <a:r>
              <a:rPr kumimoji="1" lang="en-US" altLang="ja-JP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 </a:t>
            </a:r>
          </a:p>
          <a:p>
            <a:pPr>
              <a:spcBef>
                <a:spcPts val="300"/>
              </a:spcBef>
            </a:pP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お申し込みがあった方にから順に</a:t>
            </a:r>
            <a:r>
              <a:rPr kumimoji="1" lang="en-US" altLang="ja-JP" sz="1200" b="1" dirty="0" smtClean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ZOOM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en-US" altLang="ja-JP" sz="1200" b="1" dirty="0" smtClean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URL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を送ります</a:t>
            </a:r>
            <a:r>
              <a:rPr kumimoji="1" lang="ja-JP" altLang="en-US" sz="12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endParaRPr kumimoji="1" lang="en-US" altLang="ja-JP" sz="1200" b="1" dirty="0" smtClean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>
              <a:spcBef>
                <a:spcPts val="300"/>
              </a:spcBef>
            </a:pPr>
            <a:endParaRPr kumimoji="1" lang="en-US" altLang="ja-JP" sz="1200" b="1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155620" y="629390"/>
            <a:ext cx="5014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2000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育</a:t>
            </a:r>
            <a:endParaRPr lang="ja-JP" altLang="en-US" sz="200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xmlns="" id="{9B249F43-C102-6744-AEC2-9005D00C6737}"/>
              </a:ext>
            </a:extLst>
          </p:cNvPr>
          <p:cNvSpPr txBox="1"/>
          <p:nvPr/>
        </p:nvSpPr>
        <p:spPr>
          <a:xfrm>
            <a:off x="2671949" y="617517"/>
            <a:ext cx="341290" cy="407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自</a:t>
            </a:r>
            <a:endParaRPr kumimoji="1" lang="ja-JP" altLang="en-US" sz="2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xmlns="" id="{0381D184-4EC4-2147-B136-21FBD707D68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8951" y="9732889"/>
            <a:ext cx="2836758" cy="813204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xmlns="" id="{E860D689-10C4-CC41-9092-0AE4647D551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61370" y="9809669"/>
            <a:ext cx="519981" cy="646122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35" name="図 34" descr="qr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221846" y="8085211"/>
            <a:ext cx="1171575" cy="1171575"/>
          </a:xfrm>
          <a:prstGeom prst="rect">
            <a:avLst/>
          </a:prstGeom>
        </p:spPr>
      </p:pic>
      <p:pic>
        <p:nvPicPr>
          <p:cNvPr id="37" name="図 36" descr="1_Primary_logo_on_transparent_280x67編集済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95408" y="9956878"/>
            <a:ext cx="2196041" cy="551066"/>
          </a:xfrm>
          <a:prstGeom prst="rect">
            <a:avLst/>
          </a:prstGeom>
        </p:spPr>
      </p:pic>
      <p:sp>
        <p:nvSpPr>
          <p:cNvPr id="38" name="正方形/長方形 37"/>
          <p:cNvSpPr/>
          <p:nvPr/>
        </p:nvSpPr>
        <p:spPr>
          <a:xfrm>
            <a:off x="5074685" y="959885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dirty="0" smtClean="0"/>
              <a:t>主催</a:t>
            </a:r>
            <a:endParaRPr kumimoji="1" lang="ja-JP" altLang="en-US" dirty="0"/>
          </a:p>
        </p:txBody>
      </p:sp>
      <p:sp>
        <p:nvSpPr>
          <p:cNvPr id="39" name="正方形/長方形 38"/>
          <p:cNvSpPr/>
          <p:nvPr/>
        </p:nvSpPr>
        <p:spPr>
          <a:xfrm>
            <a:off x="167207" y="9578068"/>
            <a:ext cx="1066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dirty="0" smtClean="0"/>
              <a:t>NPO</a:t>
            </a:r>
            <a:r>
              <a:rPr kumimoji="1" lang="ja-JP" altLang="en-US" dirty="0" smtClean="0"/>
              <a:t>法人</a:t>
            </a:r>
            <a:endParaRPr kumimoji="1" lang="ja-JP" altLang="en-US" dirty="0"/>
          </a:p>
        </p:txBody>
      </p:sp>
      <p:pic>
        <p:nvPicPr>
          <p:cNvPr id="40" name="図 39" descr="flower_hanamizuki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885728" y="1246910"/>
            <a:ext cx="1248793" cy="1176987"/>
          </a:xfrm>
          <a:prstGeom prst="rect">
            <a:avLst/>
          </a:prstGeom>
        </p:spPr>
      </p:pic>
      <p:sp>
        <p:nvSpPr>
          <p:cNvPr id="44" name="正方形/長方形 43"/>
          <p:cNvSpPr/>
          <p:nvPr/>
        </p:nvSpPr>
        <p:spPr>
          <a:xfrm>
            <a:off x="5400386" y="3574194"/>
            <a:ext cx="2159289" cy="923330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kumimoji="1"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PC</a:t>
            </a:r>
            <a:r>
              <a:rPr kumimoji="1"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・スマホを</a:t>
            </a:r>
            <a:r>
              <a:rPr kumimoji="1"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通じて</a:t>
            </a:r>
            <a:endParaRPr kumimoji="1" lang="en-US" altLang="ja-JP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 defTabSz="914400">
              <a:defRPr/>
            </a:pPr>
            <a:r>
              <a:rPr kumimoji="1"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会話</a:t>
            </a:r>
            <a:r>
              <a:rPr kumimoji="1"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できるので</a:t>
            </a:r>
            <a:endParaRPr kumimoji="1" lang="en-US" altLang="ja-JP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 defTabSz="914400">
              <a:defRPr/>
            </a:pPr>
            <a:r>
              <a:rPr kumimoji="1"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安心・安全♪</a:t>
            </a:r>
            <a:endParaRPr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45" name="図 44" descr="bg_outside_jutaku_yoru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593339" y="4684144"/>
            <a:ext cx="1966336" cy="110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649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図 32">
            <a:extLst>
              <a:ext uri="{FF2B5EF4-FFF2-40B4-BE49-F238E27FC236}">
                <a16:creationId xmlns:a16="http://schemas.microsoft.com/office/drawing/2014/main" xmlns="" id="{E860D689-10C4-CC41-9092-0AE4647D55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9407" y="9244657"/>
            <a:ext cx="863600" cy="1073098"/>
          </a:xfrm>
          <a:prstGeom prst="rect">
            <a:avLst/>
          </a:prstGeom>
          <a:ln>
            <a:noFill/>
          </a:ln>
          <a:effectLst/>
        </p:spPr>
      </p:pic>
      <p:sp>
        <p:nvSpPr>
          <p:cNvPr id="4" name="テキスト ボックス 18">
            <a:extLst>
              <a:ext uri="{FF2B5EF4-FFF2-40B4-BE49-F238E27FC236}">
                <a16:creationId xmlns:a16="http://schemas.microsoft.com/office/drawing/2014/main" xmlns="" id="{F57DE473-570C-7E45-8365-EF99FF4F5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440" y="5608909"/>
            <a:ext cx="6644985" cy="292388"/>
          </a:xfrm>
          <a:prstGeom prst="rect">
            <a:avLst/>
          </a:prstGeom>
          <a:solidFill>
            <a:srgbClr val="FFFF66"/>
          </a:solidFill>
          <a:ln w="28575">
            <a:solidFill>
              <a:srgbClr val="FF9933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みなさんを</a:t>
            </a:r>
            <a:r>
              <a:rPr lang="ja-JP" altLang="en-US" sz="13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サポートするファシリテーター（進行役）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xmlns="" id="{0381D184-4EC4-2147-B136-21FBD707D6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6301" y="34648"/>
            <a:ext cx="1770062" cy="507418"/>
          </a:xfrm>
          <a:prstGeom prst="rect">
            <a:avLst/>
          </a:prstGeom>
          <a:ln>
            <a:noFill/>
          </a:ln>
          <a:effectLst/>
        </p:spPr>
      </p:pic>
      <p:sp>
        <p:nvSpPr>
          <p:cNvPr id="12" name="テキスト ボックス 8">
            <a:extLst>
              <a:ext uri="{FF2B5EF4-FFF2-40B4-BE49-F238E27FC236}">
                <a16:creationId xmlns:a16="http://schemas.microsoft.com/office/drawing/2014/main" xmlns="" id="{D9324DF3-F219-ED4E-93C3-F3271EEFD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5429" y="9225854"/>
            <a:ext cx="584091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071563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071563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071563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071563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000" dirty="0">
                <a:solidFill>
                  <a:schemeClr val="accent6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（育自の魔法のミッション）</a:t>
            </a:r>
            <a:endParaRPr lang="en-US" altLang="ja-JP" sz="1000" dirty="0">
              <a:solidFill>
                <a:schemeClr val="accent6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r>
              <a:rPr lang="ja-JP" altLang="en-US" sz="1000" dirty="0">
                <a:solidFill>
                  <a:schemeClr val="accent6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自らを育み、自分が自分であることを慈しみ、すべての生きとし生けるものが、</a:t>
            </a:r>
            <a:endParaRPr lang="en-US" altLang="ja-JP" sz="1000" dirty="0">
              <a:solidFill>
                <a:schemeClr val="accent6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r>
              <a:rPr lang="ja-JP" altLang="en-US" sz="1000" dirty="0">
                <a:solidFill>
                  <a:schemeClr val="accent6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互いに関わり合い、支え合い、つながり合う世界を拡げていきます。</a:t>
            </a:r>
            <a:endParaRPr lang="en-US" altLang="ja-JP" sz="1000" dirty="0">
              <a:solidFill>
                <a:schemeClr val="accent6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endParaRPr lang="en-US" altLang="ja-JP" sz="1000" dirty="0">
              <a:solidFill>
                <a:schemeClr val="accent6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eaLnBrk="1" hangingPunct="1">
              <a:defRPr/>
            </a:pPr>
            <a:r>
              <a:rPr lang="ja-JP" altLang="en-US" sz="1000" dirty="0">
                <a:solidFill>
                  <a:schemeClr val="accent6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あなたを育むことができるのはあなた自身。あなたから平和な世界が拡がることを願っています。</a:t>
            </a:r>
            <a:endParaRPr lang="en-US" altLang="ja-JP" sz="1000" dirty="0">
              <a:solidFill>
                <a:schemeClr val="accent6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eaLnBrk="1" hangingPunct="1">
              <a:defRPr/>
            </a:pPr>
            <a:r>
              <a:rPr lang="ja-JP" altLang="en-US" sz="1000" dirty="0">
                <a:solidFill>
                  <a:schemeClr val="accent6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　　　　　　　　　　　　　　　　　　　　　　　　　　　　</a:t>
            </a: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NPO</a:t>
            </a:r>
            <a:r>
              <a:rPr lang="ja-JP" altLang="en-US" sz="1000" dirty="0">
                <a:solidFill>
                  <a:schemeClr val="accent6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法人　育自の魔法</a:t>
            </a:r>
            <a:endParaRPr lang="en-US" altLang="ja-JP" sz="1000" dirty="0">
              <a:solidFill>
                <a:schemeClr val="accent6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algn="r" eaLnBrk="1" hangingPunct="1">
              <a:defRPr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https://</a:t>
            </a:r>
            <a:r>
              <a:rPr lang="en-US" altLang="ja-JP" sz="800" dirty="0" err="1">
                <a:solidFill>
                  <a:schemeClr val="accent6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www.ikujinomahou.jp</a:t>
            </a:r>
            <a:r>
              <a:rPr lang="ja-JP" altLang="en-US" sz="800" dirty="0">
                <a:solidFill>
                  <a:schemeClr val="accent6">
                    <a:lumMod val="7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endParaRPr lang="en-US" altLang="ja-JP" sz="800" dirty="0">
              <a:solidFill>
                <a:schemeClr val="accent6">
                  <a:lumMod val="7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xmlns="" id="{70043B59-EBC9-3944-879A-C153785890B7}"/>
              </a:ext>
            </a:extLst>
          </p:cNvPr>
          <p:cNvSpPr txBox="1"/>
          <p:nvPr/>
        </p:nvSpPr>
        <p:spPr>
          <a:xfrm>
            <a:off x="1266653" y="779742"/>
            <a:ext cx="5368727" cy="461665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solidFill>
                  <a:srgbClr val="FF6600"/>
                </a:solidFill>
                <a:effectLst>
                  <a:glow rad="228600">
                    <a:srgbClr val="FFFF66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どんなセミナーなの？</a:t>
            </a:r>
            <a:endParaRPr kumimoji="1" lang="en-US" altLang="ja-JP" sz="2400" b="1" dirty="0">
              <a:solidFill>
                <a:srgbClr val="FF6600"/>
              </a:solidFill>
              <a:effectLst>
                <a:glow rad="228600">
                  <a:srgbClr val="FFFF66"/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2CDB7BD0-1CBB-CC45-A842-48150DFEB6F6}"/>
              </a:ext>
            </a:extLst>
          </p:cNvPr>
          <p:cNvSpPr txBox="1"/>
          <p:nvPr/>
        </p:nvSpPr>
        <p:spPr>
          <a:xfrm>
            <a:off x="500713" y="4314830"/>
            <a:ext cx="17417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＜参加者の声＞</a:t>
            </a:r>
            <a:endParaRPr kumimoji="1" lang="en-US" altLang="ja-JP" sz="10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0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自分の好きを見つけたら、毎日が楽しくなって、家族にまでいい影響が広がった。心の余裕もできた。</a:t>
            </a:r>
            <a:endParaRPr kumimoji="1" lang="ja-JP" altLang="en-US" sz="10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xmlns="" id="{CAF56EE9-9A83-A245-A39D-32123B9FAE6B}"/>
              </a:ext>
            </a:extLst>
          </p:cNvPr>
          <p:cNvSpPr txBox="1"/>
          <p:nvPr/>
        </p:nvSpPr>
        <p:spPr>
          <a:xfrm>
            <a:off x="5295042" y="4317207"/>
            <a:ext cx="17729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＜参加者の声＞</a:t>
            </a:r>
            <a:endParaRPr kumimoji="1" lang="en-US" altLang="ja-JP" sz="10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私はそのままでいい！</a:t>
            </a:r>
            <a:r>
              <a:rPr kumimoji="1" lang="en-US" altLang="ja-JP" sz="1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sz="1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10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</a:t>
            </a:r>
            <a:r>
              <a:rPr kumimoji="1" lang="ja-JP" altLang="en-US" sz="10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を受け入れたら、他者にも優しくできるようになった。</a:t>
            </a:r>
            <a:endParaRPr kumimoji="1" lang="ja-JP" altLang="en-US" sz="10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四角形: 角を丸くする 18">
            <a:extLst>
              <a:ext uri="{FF2B5EF4-FFF2-40B4-BE49-F238E27FC236}">
                <a16:creationId xmlns:a16="http://schemas.microsoft.com/office/drawing/2014/main" xmlns="" id="{859CB31F-F4A4-2C41-9EF6-54713E8ACB50}"/>
              </a:ext>
            </a:extLst>
          </p:cNvPr>
          <p:cNvSpPr/>
          <p:nvPr/>
        </p:nvSpPr>
        <p:spPr>
          <a:xfrm>
            <a:off x="297751" y="1915406"/>
            <a:ext cx="2150938" cy="2227341"/>
          </a:xfrm>
          <a:prstGeom prst="roundRect">
            <a:avLst/>
          </a:prstGeom>
          <a:solidFill>
            <a:srgbClr val="FFFF66"/>
          </a:solidFill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AC39699B-ED40-FC41-9D97-EFBAC37FBB8C}"/>
              </a:ext>
            </a:extLst>
          </p:cNvPr>
          <p:cNvSpPr txBox="1"/>
          <p:nvPr/>
        </p:nvSpPr>
        <p:spPr>
          <a:xfrm>
            <a:off x="500713" y="1995391"/>
            <a:ext cx="1257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パート</a:t>
            </a:r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xmlns="" id="{C5D64B98-1D50-3549-9587-55A71BF2FDCF}"/>
              </a:ext>
            </a:extLst>
          </p:cNvPr>
          <p:cNvSpPr txBox="1"/>
          <p:nvPr/>
        </p:nvSpPr>
        <p:spPr>
          <a:xfrm>
            <a:off x="494241" y="2265875"/>
            <a:ext cx="1591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自分の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人生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を語る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="" id="{9411D408-998F-DB48-B75F-D9CB839DDFC4}"/>
              </a:ext>
            </a:extLst>
          </p:cNvPr>
          <p:cNvSpPr txBox="1"/>
          <p:nvPr/>
        </p:nvSpPr>
        <p:spPr>
          <a:xfrm>
            <a:off x="460645" y="2667568"/>
            <a:ext cx="18062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～過去の自分と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つながる</a:t>
            </a:r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</a:p>
        </p:txBody>
      </p:sp>
      <p:sp>
        <p:nvSpPr>
          <p:cNvPr id="20" name="テキスト ボックス 9">
            <a:extLst>
              <a:ext uri="{FF2B5EF4-FFF2-40B4-BE49-F238E27FC236}">
                <a16:creationId xmlns:a16="http://schemas.microsoft.com/office/drawing/2014/main" xmlns="" id="{BBADC4D6-E9B2-4342-A528-DE23C7E85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412" y="6201909"/>
            <a:ext cx="6635460" cy="3046988"/>
          </a:xfrm>
          <a:prstGeom prst="rect">
            <a:avLst/>
          </a:prstGeom>
          <a:noFill/>
          <a:ln w="34925">
            <a:solidFill>
              <a:srgbClr val="FF99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en-US" altLang="ja-JP" sz="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/>
            <a:r>
              <a:rPr lang="ja-JP" altLang="en-US" sz="16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鈴木　ゆり</a:t>
            </a:r>
            <a:r>
              <a:rPr lang="ja-JP" altLang="en-US" sz="1600" b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lang="ja-JP" altLang="en-US" sz="1600" b="1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（すずき　ゆり）</a:t>
            </a:r>
            <a:endParaRPr lang="en-US" altLang="ja-JP" sz="1600" b="1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eaLnBrk="1" hangingPunct="1"/>
            <a:r>
              <a:rPr lang="ja-JP" altLang="en-US" sz="1400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埼玉県川越市出身。</a:t>
            </a:r>
            <a:endParaRPr lang="en-US" altLang="ja-JP" sz="1400" dirty="0" smtClean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eaLnBrk="1" hangingPunct="1"/>
            <a:r>
              <a:rPr lang="en-US" altLang="ja-JP" sz="1400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NPO</a:t>
            </a:r>
            <a:r>
              <a:rPr lang="ja-JP" altLang="en-US" sz="1400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法人育自の魔法認定ファシリテーター </a:t>
            </a:r>
            <a:endParaRPr lang="en-US" altLang="ja-JP" sz="1400" dirty="0" smtClean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eaLnBrk="1" hangingPunct="1"/>
            <a:r>
              <a:rPr lang="ja-JP" altLang="en-US" sz="1400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整理収納アドバイザー１級</a:t>
            </a:r>
            <a:endParaRPr lang="en-US" altLang="ja-JP" sz="1400" dirty="0" smtClean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eaLnBrk="1" hangingPunct="1"/>
            <a:r>
              <a:rPr lang="ja-JP" altLang="en-US" sz="1400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親・子の片づけインストラクター１級</a:t>
            </a:r>
            <a:endParaRPr lang="en-US" altLang="ja-JP" sz="1400" dirty="0" smtClean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eaLnBrk="1" hangingPunct="1"/>
            <a:r>
              <a:rPr lang="ja-JP" altLang="en-US" sz="1400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企業内整理収納マネージャー</a:t>
            </a:r>
            <a:endParaRPr lang="en-US" altLang="ja-JP" sz="1400" dirty="0" smtClean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eaLnBrk="1" hangingPunct="1"/>
            <a:r>
              <a:rPr lang="ja-JP" altLang="en-US" sz="1400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住宅</a:t>
            </a:r>
            <a:r>
              <a:rPr lang="ja-JP" altLang="en-US" sz="1400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収納スペシャリスト</a:t>
            </a:r>
            <a:r>
              <a:rPr lang="ja-JP" altLang="en-US" sz="1400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endParaRPr lang="en-US" altLang="ja-JP" sz="1400" dirty="0" smtClean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eaLnBrk="1" hangingPunct="1"/>
            <a:r>
              <a:rPr lang="ja-JP" altLang="en-US" sz="1400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endParaRPr lang="en-US" altLang="ja-JP" sz="1400" dirty="0" smtClean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eaLnBrk="1" hangingPunct="1"/>
            <a:r>
              <a:rPr lang="ja-JP" altLang="en-US" sz="1400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「モノとココロを見つめなおす</a:t>
            </a:r>
            <a:r>
              <a:rPr lang="ja-JP" altLang="en-US" sz="1400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」</a:t>
            </a:r>
            <a:r>
              <a:rPr lang="ja-JP" altLang="en-US" sz="1400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をモットーに、整理収納アドバイザーとして</a:t>
            </a:r>
            <a:endParaRPr lang="en-US" altLang="ja-JP" sz="1400" dirty="0" smtClean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eaLnBrk="1" hangingPunct="1"/>
            <a:r>
              <a:rPr lang="ja-JP" altLang="en-US" sz="1400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お客様が自分らしく、快適に過ごせるお部屋づくりのサポートを行っております。</a:t>
            </a:r>
            <a:endParaRPr lang="en-US" altLang="ja-JP" sz="1400" dirty="0" smtClean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eaLnBrk="1" hangingPunct="1"/>
            <a:r>
              <a:rPr lang="ja-JP" altLang="en-US" sz="1400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今回のセミナーでは自分のココロやモノゴトの整理として、ストレス社会でも、</a:t>
            </a:r>
            <a:r>
              <a:rPr lang="ja-JP" altLang="en-US" sz="1400" dirty="0" smtClean="0">
                <a:latin typeface="HGMaruGothicMPRO" panose="020F0600000000000000" pitchFamily="34" charset="-128"/>
                <a:ea typeface="HGMaruGothicMPRO" panose="020F0600000000000000" pitchFamily="34" charset="-128"/>
              </a:rPr>
              <a:t>自己肯定感を高めていくヒントをお伝えしていきます。</a:t>
            </a:r>
            <a:endParaRPr lang="en-US" altLang="ja-JP" sz="14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xmlns="" id="{A18F38AB-2093-9747-A052-01EB8BE6721E}"/>
              </a:ext>
            </a:extLst>
          </p:cNvPr>
          <p:cNvSpPr txBox="1"/>
          <p:nvPr/>
        </p:nvSpPr>
        <p:spPr>
          <a:xfrm>
            <a:off x="432070" y="3009707"/>
            <a:ext cx="1883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自分の人生をふりかえり、お互いの人生を聴き合い、がんばって生きてきた自分と目の前の人にエールを贈る、そんな時間です。</a:t>
            </a:r>
          </a:p>
        </p:txBody>
      </p:sp>
      <p:sp>
        <p:nvSpPr>
          <p:cNvPr id="22" name="四角形: 角を丸くする 41">
            <a:extLst>
              <a:ext uri="{FF2B5EF4-FFF2-40B4-BE49-F238E27FC236}">
                <a16:creationId xmlns:a16="http://schemas.microsoft.com/office/drawing/2014/main" xmlns="" id="{4AF21A0A-8C1D-9143-AAB3-22D9AA0ED2D5}"/>
              </a:ext>
            </a:extLst>
          </p:cNvPr>
          <p:cNvSpPr/>
          <p:nvPr/>
        </p:nvSpPr>
        <p:spPr>
          <a:xfrm>
            <a:off x="2721749" y="3222845"/>
            <a:ext cx="2150938" cy="2129570"/>
          </a:xfrm>
          <a:prstGeom prst="roundRect">
            <a:avLst/>
          </a:prstGeom>
          <a:solidFill>
            <a:srgbClr val="FFFF66"/>
          </a:solidFill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xmlns="" id="{B652ABD2-06EF-2947-A33C-582334492905}"/>
              </a:ext>
            </a:extLst>
          </p:cNvPr>
          <p:cNvSpPr txBox="1"/>
          <p:nvPr/>
        </p:nvSpPr>
        <p:spPr>
          <a:xfrm>
            <a:off x="2949309" y="3267469"/>
            <a:ext cx="1354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パート</a:t>
            </a:r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xmlns="" id="{4E6E3058-1252-FF4B-A6BF-D3B967E8CC5E}"/>
              </a:ext>
            </a:extLst>
          </p:cNvPr>
          <p:cNvSpPr txBox="1"/>
          <p:nvPr/>
        </p:nvSpPr>
        <p:spPr>
          <a:xfrm>
            <a:off x="2942837" y="3537953"/>
            <a:ext cx="1591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自分の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好き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を語る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xmlns="" id="{A8CCDE90-A46D-124E-9026-471C3F4A1338}"/>
              </a:ext>
            </a:extLst>
          </p:cNvPr>
          <p:cNvSpPr txBox="1"/>
          <p:nvPr/>
        </p:nvSpPr>
        <p:spPr>
          <a:xfrm>
            <a:off x="3000297" y="3939998"/>
            <a:ext cx="18062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～今の自分と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つながる</a:t>
            </a:r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xmlns="" id="{3D05DEE5-D97C-0A48-A618-6497FACBA678}"/>
              </a:ext>
            </a:extLst>
          </p:cNvPr>
          <p:cNvSpPr txBox="1"/>
          <p:nvPr/>
        </p:nvSpPr>
        <p:spPr>
          <a:xfrm>
            <a:off x="2880088" y="4224819"/>
            <a:ext cx="1883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ココロの声に耳を傾けた時、聴こえてくる自分にとって大好きなモノやこと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kumimoji="1" lang="ja-JP" altLang="en-US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好きについて大いに語る時間です。</a:t>
            </a:r>
            <a:endParaRPr kumimoji="1" lang="ja-JP" altLang="en-US" sz="1200" dirty="0"/>
          </a:p>
        </p:txBody>
      </p:sp>
      <p:sp>
        <p:nvSpPr>
          <p:cNvPr id="27" name="四角形: 角を丸くする 50">
            <a:extLst>
              <a:ext uri="{FF2B5EF4-FFF2-40B4-BE49-F238E27FC236}">
                <a16:creationId xmlns:a16="http://schemas.microsoft.com/office/drawing/2014/main" xmlns="" id="{DB322532-B7DE-E04A-B18D-44DDD3D2571A}"/>
              </a:ext>
            </a:extLst>
          </p:cNvPr>
          <p:cNvSpPr/>
          <p:nvPr/>
        </p:nvSpPr>
        <p:spPr>
          <a:xfrm>
            <a:off x="5078832" y="1887834"/>
            <a:ext cx="2150938" cy="2227341"/>
          </a:xfrm>
          <a:prstGeom prst="roundRect">
            <a:avLst/>
          </a:prstGeom>
          <a:solidFill>
            <a:srgbClr val="FFFF66"/>
          </a:solidFill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xmlns="" id="{1C57BCCB-8225-BC43-8269-31165F4789EB}"/>
              </a:ext>
            </a:extLst>
          </p:cNvPr>
          <p:cNvSpPr txBox="1"/>
          <p:nvPr/>
        </p:nvSpPr>
        <p:spPr>
          <a:xfrm>
            <a:off x="5281795" y="1967819"/>
            <a:ext cx="1435558" cy="378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パート</a:t>
            </a:r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３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xmlns="" id="{1170D94F-8C1A-CB40-BC1A-A072675D56B9}"/>
              </a:ext>
            </a:extLst>
          </p:cNvPr>
          <p:cNvSpPr txBox="1"/>
          <p:nvPr/>
        </p:nvSpPr>
        <p:spPr>
          <a:xfrm>
            <a:off x="5275322" y="2238303"/>
            <a:ext cx="1591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自分の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未来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を語る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xmlns="" id="{CC3884D6-F6D3-4B45-A0D1-151FF6D904D5}"/>
              </a:ext>
            </a:extLst>
          </p:cNvPr>
          <p:cNvSpPr txBox="1"/>
          <p:nvPr/>
        </p:nvSpPr>
        <p:spPr>
          <a:xfrm>
            <a:off x="5251158" y="2602568"/>
            <a:ext cx="18062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～自分の未来を創造する～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xmlns="" id="{2C7B14FB-808C-0446-B374-271DF76BE648}"/>
              </a:ext>
            </a:extLst>
          </p:cNvPr>
          <p:cNvSpPr txBox="1"/>
          <p:nvPr/>
        </p:nvSpPr>
        <p:spPr>
          <a:xfrm>
            <a:off x="5239789" y="2877090"/>
            <a:ext cx="1883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パート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で語った大好きなことを継続してやり続けたら、どんな世界が見えますか？そこにスポットライトをあてて５年後の未来を描きます。</a:t>
            </a:r>
            <a:endParaRPr kumimoji="1" lang="ja-JP" altLang="en-US" sz="1200" dirty="0"/>
          </a:p>
        </p:txBody>
      </p:sp>
      <p:pic>
        <p:nvPicPr>
          <p:cNvPr id="32" name="図 31" descr="internet_online_salon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4601" y="1288047"/>
            <a:ext cx="2327564" cy="1923150"/>
          </a:xfrm>
          <a:prstGeom prst="rect">
            <a:avLst/>
          </a:prstGeom>
        </p:spPr>
      </p:pic>
      <p:pic>
        <p:nvPicPr>
          <p:cNvPr id="36" name="図 35" descr="_DSC5934AE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604177" y="6220732"/>
            <a:ext cx="1233042" cy="18525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" name="図 36" descr="ocean_night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16201" y="602673"/>
            <a:ext cx="1376505" cy="1231972"/>
          </a:xfrm>
          <a:prstGeom prst="rect">
            <a:avLst/>
          </a:prstGeom>
        </p:spPr>
      </p:pic>
      <p:pic>
        <p:nvPicPr>
          <p:cNvPr id="38" name="図 37" descr="bg_yozora_night_sky_building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828098" y="738039"/>
            <a:ext cx="1445539" cy="81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52617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3393</TotalTime>
  <Words>354</Words>
  <Application>Microsoft Office PowerPoint</Application>
  <PresentationFormat>ユーザー設定</PresentationFormat>
  <Paragraphs>80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スライド 1</vt:lpstr>
      <vt:lpstr>スライド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biztel</dc:creator>
  <cp:lastModifiedBy>Owner</cp:lastModifiedBy>
  <cp:revision>86</cp:revision>
  <cp:lastPrinted>2018-12-20T06:02:26Z</cp:lastPrinted>
  <dcterms:created xsi:type="dcterms:W3CDTF">2017-07-31T10:46:25Z</dcterms:created>
  <dcterms:modified xsi:type="dcterms:W3CDTF">2020-03-31T06:44:00Z</dcterms:modified>
</cp:coreProperties>
</file>